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7" r:id="rId4"/>
    <p:sldId id="303" r:id="rId5"/>
    <p:sldId id="290" r:id="rId6"/>
    <p:sldId id="302" r:id="rId7"/>
    <p:sldId id="288" r:id="rId8"/>
    <p:sldId id="289" r:id="rId9"/>
    <p:sldId id="306" r:id="rId10"/>
    <p:sldId id="297" r:id="rId11"/>
    <p:sldId id="314" r:id="rId12"/>
    <p:sldId id="304" r:id="rId13"/>
    <p:sldId id="305" r:id="rId14"/>
    <p:sldId id="298" r:id="rId15"/>
    <p:sldId id="299" r:id="rId16"/>
    <p:sldId id="285" r:id="rId17"/>
    <p:sldId id="294" r:id="rId18"/>
    <p:sldId id="308" r:id="rId19"/>
    <p:sldId id="309" r:id="rId20"/>
    <p:sldId id="310" r:id="rId21"/>
    <p:sldId id="311" r:id="rId22"/>
    <p:sldId id="312" r:id="rId23"/>
    <p:sldId id="301" r:id="rId24"/>
  </p:sldIdLst>
  <p:sldSz cx="12192000" cy="6858000"/>
  <p:notesSz cx="12192000" cy="6858000"/>
  <p:embeddedFontLst>
    <p:embeddedFont>
      <p:font typeface="Bahnschrift SemiBold" panose="020B0502040204020203" pitchFamily="34" charset="0"/>
      <p:bold r:id="rId26"/>
    </p:embeddedFont>
    <p:embeddedFont>
      <p:font typeface="Bahnschrift" panose="020B0502040204020203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22D"/>
    <a:srgbClr val="9A0000"/>
    <a:srgbClr val="A85008"/>
    <a:srgbClr val="D1C2B7"/>
    <a:srgbClr val="B09583"/>
    <a:srgbClr val="BCA596"/>
    <a:srgbClr val="AA8C82"/>
    <a:srgbClr val="843F06"/>
    <a:srgbClr val="B2B2B2"/>
    <a:srgbClr val="BF5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81" autoAdjust="0"/>
    <p:restoredTop sz="94660"/>
  </p:normalViewPr>
  <p:slideViewPr>
    <p:cSldViewPr>
      <p:cViewPr varScale="1">
        <p:scale>
          <a:sx n="103" d="100"/>
          <a:sy n="103" d="100"/>
        </p:scale>
        <p:origin x="19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D703E-BD73-4DF7-8B1D-5F5F3EF2F2F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74795-669D-4D9A-BE11-F30719234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5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6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4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5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31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75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08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6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48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8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3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7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4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2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4795-669D-4D9A-BE11-F30719234F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0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B23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D444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B23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B23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5568" y="0"/>
            <a:ext cx="345643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55775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844" y="356438"/>
            <a:ext cx="9608311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B23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998" y="1551558"/>
            <a:ext cx="8633460" cy="466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D444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50854" y="6466738"/>
            <a:ext cx="1663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590800"/>
            <a:ext cx="9982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  <a:tabLst>
                <a:tab pos="4465320" algn="l"/>
              </a:tabLst>
            </a:pPr>
            <a:r>
              <a:rPr lang="ru-RU" sz="4000" dirty="0" smtClean="0">
                <a:solidFill>
                  <a:srgbClr val="42322D"/>
                </a:solidFill>
                <a:latin typeface="+mj-lt"/>
              </a:rPr>
              <a:t>Актуальность </a:t>
            </a:r>
            <a:r>
              <a:rPr lang="ru-RU" sz="4000" dirty="0">
                <a:solidFill>
                  <a:srgbClr val="42322D"/>
                </a:solidFill>
                <a:latin typeface="+mj-lt"/>
              </a:rPr>
              <a:t>системной работы по профилактике негативных проявлений среди </a:t>
            </a:r>
            <a:r>
              <a:rPr lang="ru-RU" sz="4000" dirty="0" smtClean="0">
                <a:solidFill>
                  <a:srgbClr val="42322D"/>
                </a:solidFill>
                <a:latin typeface="+mj-lt"/>
              </a:rPr>
              <a:t>несовершеннолетних</a:t>
            </a:r>
            <a:endParaRPr sz="4000" dirty="0">
              <a:solidFill>
                <a:srgbClr val="42322D"/>
              </a:solidFill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2322D"/>
                </a:solidFill>
                <a:latin typeface="Bahnschrift SemiBold" panose="020B0502040204020203" pitchFamily="34" charset="0"/>
              </a:rPr>
              <a:t>Министерство образования и науки Нижегородской области</a:t>
            </a:r>
            <a:endParaRPr lang="ru-RU" sz="2400" dirty="0">
              <a:solidFill>
                <a:srgbClr val="42322D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71074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Докладчик: </a:t>
            </a:r>
            <a:r>
              <a:rPr lang="ru-RU" dirty="0" err="1" smtClean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Поляшова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Наталья Александровна – </a:t>
            </a:r>
          </a:p>
          <a:p>
            <a:pPr algn="l"/>
            <a:r>
              <a:rPr lang="ru-RU" b="0" i="0" dirty="0" smtClean="0">
                <a:solidFill>
                  <a:schemeClr val="tx1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начальник управления профессионального образования </a:t>
            </a:r>
          </a:p>
          <a:p>
            <a:pPr algn="l"/>
            <a:r>
              <a:rPr lang="ru-RU" b="0" i="0" dirty="0" smtClean="0">
                <a:solidFill>
                  <a:schemeClr val="tx1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и воспитания 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министерства образования и науки 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9200" y="1"/>
            <a:ext cx="33528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702311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99" y="1126491"/>
            <a:ext cx="9906001" cy="432297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lang="ru-RU" sz="28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оперативной отработки резонансных и суицидальных случаев и доведения своевременно информации министерством образования разработан </a:t>
            </a:r>
            <a:r>
              <a:rPr lang="ru-RU" sz="28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утверждении порядка действий по резонансный случаям, в том числе завершенным и незавершенным суицидам обучающихся образовательных организаций Нижегородской области</a:t>
            </a:r>
            <a:r>
              <a:rPr lang="ru-RU" sz="2800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2800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</a:t>
            </a:r>
            <a:r>
              <a:rPr lang="ru-RU" sz="28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координатором за отработку резонансных случаев назначен Центр психолого-педагогической, медицинской и социальной помощи.</a:t>
            </a:r>
            <a:endParaRPr sz="28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8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9200" y="1"/>
            <a:ext cx="33528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00" y="1006542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383476" y="200530"/>
            <a:ext cx="10809327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40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документы по СПТ</a:t>
            </a:r>
            <a:endParaRPr sz="40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074" y="1092382"/>
            <a:ext cx="10137004" cy="5746957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001" y="1402700"/>
            <a:ext cx="2937748" cy="209288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300" b="1" dirty="0" err="1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«Об информации по вопросам организации и проведения социально-психологического тестирования обучающихся, направленного на раннее выявление незаконного потребления наркотических средств и психотропных веществ,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2022/23 учебном году»</a:t>
            </a:r>
            <a:endParaRPr lang="ru-RU" sz="13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8539" y="1419976"/>
            <a:ext cx="3009135" cy="22929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 проведении СПТ».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(Приказа министерства образования от 31.08.2022 №316-01-63-2336/22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социально-психологического тестирования  обучающихся в общеобразовательных организациях средних и высших профессиональных  образовательных организациях в 2022-2023 учебном году» </a:t>
            </a:r>
            <a:endParaRPr lang="ru-RU" sz="13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638" y="1419976"/>
            <a:ext cx="2705100" cy="169277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СПТ в общеобразовательных организациях и профессиональных образовательных организациях, утвержден приказом </a:t>
            </a:r>
            <a:r>
              <a:rPr lang="ru-RU" sz="1300" b="1" dirty="0" err="1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20.02.2020 № 59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6191" y="3865287"/>
            <a:ext cx="3054673" cy="24929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образования, науки и молодежной политики Нижегородской области и министерства здравоохранения Нижегородской области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28 января 2022 г. № 315-101/22П/од/316-О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профилактических медицинских осмотров обучающихся в общеобразовательных организациях и профессиональных образовательных организациях»</a:t>
            </a:r>
            <a:endParaRPr lang="ru-RU" sz="13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4963" y="3965315"/>
            <a:ext cx="2637205" cy="209288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образования, науки и молодежной политики Нижегородской области и министерства здравоохранения Нижегородской области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10 февраля 2022 г.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315-173/22П/од/316-О </a:t>
            </a:r>
          </a:p>
          <a:p>
            <a:pPr algn="ctr"/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изменении сроков </a:t>
            </a:r>
            <a:r>
              <a:rPr lang="ru-RU" sz="1300" b="1" dirty="0" err="1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профосмотров</a:t>
            </a:r>
            <a:r>
              <a:rPr lang="ru-RU" sz="13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50685" y="2247263"/>
            <a:ext cx="434491" cy="18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08810" y="2254470"/>
            <a:ext cx="408817" cy="118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2259" y="4911310"/>
            <a:ext cx="5858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8928" y="4899418"/>
            <a:ext cx="628648" cy="118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847674" y="2254470"/>
            <a:ext cx="428404" cy="59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3397" y="-122900"/>
            <a:ext cx="33528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00" y="1006542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5400" y="62399"/>
            <a:ext cx="10809327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44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</a:t>
            </a:r>
            <a:r>
              <a:rPr lang="ru-RU" sz="44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44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2278" y="1905000"/>
            <a:ext cx="3581400" cy="4419600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93101" y="2312398"/>
            <a:ext cx="3319754" cy="35394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 – </a:t>
            </a:r>
          </a:p>
          <a:p>
            <a:pPr algn="ctr"/>
            <a:r>
              <a:rPr lang="ru-RU" sz="2800" b="1" dirty="0" smtClean="0">
                <a:ln w="22225">
                  <a:solidFill>
                    <a:srgbClr val="9A0000"/>
                  </a:solidFill>
                  <a:prstDash val="solid"/>
                </a:ln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175 717 </a:t>
            </a:r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</a:p>
          <a:p>
            <a:pPr algn="ctr"/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</a:t>
            </a:r>
          </a:p>
          <a:p>
            <a:pPr algn="ctr"/>
            <a:r>
              <a:rPr lang="ru-RU" sz="28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97,81</a:t>
            </a:r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</a:p>
          <a:p>
            <a:pPr algn="ctr"/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179 674 </a:t>
            </a:r>
          </a:p>
          <a:p>
            <a:pPr algn="ctr"/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тестированию</a:t>
            </a:r>
            <a:endParaRPr lang="ru-RU" sz="28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7178" y="1905000"/>
            <a:ext cx="3581400" cy="4419600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65591" y="2105770"/>
            <a:ext cx="3289393" cy="181588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году – </a:t>
            </a:r>
          </a:p>
          <a:p>
            <a:pPr algn="ctr"/>
            <a:r>
              <a:rPr lang="ru-RU" sz="28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169 973 </a:t>
            </a:r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</a:t>
            </a:r>
          </a:p>
          <a:p>
            <a:pPr algn="ctr"/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составило </a:t>
            </a:r>
            <a:r>
              <a:rPr lang="ru-RU" sz="28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95,6</a:t>
            </a:r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5590" y="4215185"/>
            <a:ext cx="3289393" cy="181588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году – </a:t>
            </a:r>
            <a:r>
              <a:rPr lang="ru-RU" sz="28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141 793 </a:t>
            </a:r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что составило </a:t>
            </a:r>
            <a:r>
              <a:rPr lang="ru-RU" sz="28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95,15</a:t>
            </a:r>
            <a:r>
              <a:rPr lang="ru-RU" sz="28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3397" y="-122900"/>
            <a:ext cx="33528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00" y="1006542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5400" y="62399"/>
            <a:ext cx="10809327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44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</a:t>
            </a:r>
            <a:r>
              <a:rPr lang="ru-RU" sz="44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44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884" y="1580621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7194" y="1775583"/>
            <a:ext cx="3079115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риска агрессивного поведения в 2022-2023 учебном году составило </a:t>
            </a:r>
            <a:r>
              <a:rPr lang="ru-RU" sz="20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6 079 </a:t>
            </a:r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0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338" y="3285293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8510" y="3657600"/>
            <a:ext cx="3079115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году – </a:t>
            </a:r>
          </a:p>
          <a:p>
            <a:pPr algn="ctr"/>
            <a:r>
              <a:rPr lang="ru-RU" sz="20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5 623 </a:t>
            </a:r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403" y="5008598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5093" y="5353579"/>
            <a:ext cx="3079115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году – </a:t>
            </a:r>
          </a:p>
          <a:p>
            <a:pPr algn="ctr"/>
            <a:r>
              <a:rPr lang="ru-RU" sz="20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5 013 </a:t>
            </a:r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78369" y="1584967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77796" y="3303926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11721" y="1589314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77796" y="5017291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11721" y="3312618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03945" y="5017290"/>
            <a:ext cx="3320031" cy="1695979"/>
          </a:xfrm>
          <a:prstGeom prst="rect">
            <a:avLst/>
          </a:prstGeom>
          <a:solidFill>
            <a:srgbClr val="AA8C8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508260" y="1806360"/>
            <a:ext cx="3079115" cy="12618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риска суицидального поведения в 2022-2023 учебном году составило </a:t>
            </a:r>
            <a:r>
              <a:rPr lang="ru-RU" sz="19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6 647 </a:t>
            </a:r>
            <a:r>
              <a:rPr lang="ru-RU" sz="19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9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2745" y="1660166"/>
            <a:ext cx="3079115" cy="155427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повышенной вероятностью вовлечения в зависимое поведения в 2022-2023 учебном году составило </a:t>
            </a:r>
            <a:r>
              <a:rPr lang="ru-RU" sz="19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12 175 </a:t>
            </a:r>
            <a:r>
              <a:rPr lang="ru-RU" sz="19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endParaRPr lang="ru-RU" sz="19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5124" y="5353579"/>
            <a:ext cx="3079115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году – </a:t>
            </a:r>
          </a:p>
          <a:p>
            <a:pPr algn="ctr"/>
            <a:r>
              <a:rPr lang="ru-RU" sz="2000" b="1" dirty="0" smtClean="0">
                <a:ln w="22225">
                  <a:solidFill>
                    <a:srgbClr val="9A0000"/>
                  </a:solidFill>
                  <a:prstDash val="solid"/>
                </a:ln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4 913 </a:t>
            </a:r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5487" y="3657600"/>
            <a:ext cx="3079115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году – </a:t>
            </a:r>
          </a:p>
          <a:p>
            <a:pPr algn="ctr"/>
            <a:r>
              <a:rPr lang="ru-RU" sz="20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6 48</a:t>
            </a:r>
            <a:r>
              <a:rPr lang="ru-RU" sz="2000" b="1" dirty="0" smtClean="0">
                <a:ln w="22225">
                  <a:solidFill>
                    <a:srgbClr val="9A0000"/>
                  </a:solidFill>
                  <a:prstDash val="solid"/>
                </a:ln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  <a:endParaRPr lang="ru-RU" sz="20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8398" y="3657600"/>
            <a:ext cx="3079115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году – </a:t>
            </a:r>
          </a:p>
          <a:p>
            <a:pPr algn="ctr"/>
            <a:r>
              <a:rPr lang="ru-RU" sz="20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10 061 </a:t>
            </a:r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8635" y="5353579"/>
            <a:ext cx="3079115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году – </a:t>
            </a:r>
          </a:p>
          <a:p>
            <a:pPr algn="ctr"/>
            <a:r>
              <a:rPr lang="ru-RU" sz="2000" b="1" dirty="0" smtClean="0">
                <a:ln>
                  <a:solidFill>
                    <a:srgbClr val="9A0000"/>
                  </a:solidFill>
                </a:ln>
                <a:solidFill>
                  <a:srgbClr val="9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7 724 </a:t>
            </a:r>
            <a:r>
              <a:rPr lang="ru-RU" sz="2000" b="1" dirty="0" smtClean="0">
                <a:solidFill>
                  <a:srgbClr val="4232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>
              <a:solidFill>
                <a:srgbClr val="4232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1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55775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59" t="7104" r="1220" b="32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1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55775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375464" y="125852"/>
            <a:ext cx="10809327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40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комплекс АРМ БОС </a:t>
            </a:r>
            <a:endParaRPr sz="40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6837" r="481" b="47009"/>
          <a:stretch/>
        </p:blipFill>
        <p:spPr>
          <a:xfrm>
            <a:off x="0" y="988665"/>
            <a:ext cx="5220072" cy="2425148"/>
          </a:xfrm>
          <a:prstGeom prst="rect">
            <a:avLst/>
          </a:prstGeom>
          <a:ln>
            <a:solidFill>
              <a:srgbClr val="42322D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400811" y="910833"/>
            <a:ext cx="2600189" cy="25029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«О предоставлении информации в программном комплексе АРМБОС и организации дополнительных мероприятий по результатам СПТ» </a:t>
            </a:r>
            <a:r>
              <a:rPr lang="ru-RU" sz="1250" b="1" dirty="0" smtClean="0">
                <a:ln w="0"/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50" b="1" dirty="0" smtClean="0">
                <a:ln w="0"/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20.12.2022 № Сл-316-935645/22 </a:t>
            </a:r>
            <a:r>
              <a:rPr lang="ru-RU" sz="125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25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в срок до </a:t>
            </a:r>
            <a:r>
              <a:rPr lang="ru-RU" sz="1250" b="1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30.12.2022 г.</a:t>
            </a:r>
            <a:r>
              <a:rPr lang="ru-RU" sz="125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программного комплекса АРМБОС (платформа проведения СПТ) необходимо заполнить раздел «Характеристики»</a:t>
            </a:r>
            <a:endParaRPr lang="ru-RU" sz="1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1903" y="910833"/>
            <a:ext cx="2336546" cy="25029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</a:t>
            </a:r>
            <a:r>
              <a:rPr lang="ru-RU" sz="1400" b="1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2023 г</a:t>
            </a:r>
            <a:r>
              <a:rPr lang="ru-RU" sz="13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тестирование обучающихся, определенных по результатам СПТ в группу:</a:t>
            </a:r>
          </a:p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риска суицидального поведения</a:t>
            </a:r>
          </a:p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риска агрессивного поведения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314" y="3552011"/>
            <a:ext cx="9829800" cy="61880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внести изменения в планы работы по профилактике негативных проявлений в подростковой и молодежной среде, а также организовать дополнительные профилактические мероприятия в классах/группах, где выявлено наибольшее количество обучающихся «группы риска»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314" y="4232548"/>
            <a:ext cx="9829800" cy="3442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анализ проведенных профилактических мероприятий.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14" y="4647473"/>
            <a:ext cx="9829800" cy="5076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проводить мотивационно-разъяснительную работу с обучающимися и их родителями (законными представителями) для увеличения охвата обучающихся (доведя показатели до 100%)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314" y="5212231"/>
            <a:ext cx="9829800" cy="2875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работу по снижению недостоверных результатов анкетирования обучающихся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314" y="5576422"/>
            <a:ext cx="9829800" cy="3687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январе 2023 г.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проведено совещание по итогам работы по проведению СПТ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314" y="6015280"/>
            <a:ext cx="9829800" cy="7726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со всеми районами будет организовано собеседование по анализам результатов СПТ, на котором руководители управлений образований выступят с докладами о проведении СПТ в муниципалитете</a:t>
            </a:r>
          </a:p>
        </p:txBody>
      </p:sp>
    </p:spTree>
    <p:extLst>
      <p:ext uri="{BB962C8B-B14F-4D97-AF65-F5344CB8AC3E}">
        <p14:creationId xmlns:p14="http://schemas.microsoft.com/office/powerpoint/2010/main" val="160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1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4063" y="1517349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273" y="105291"/>
            <a:ext cx="9742527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деятельности органов, осуществляющих управление в сфере образования в августе </a:t>
            </a:r>
            <a:r>
              <a:rPr lang="ru-RU" sz="28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министерством образования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осуществлены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</a:t>
            </a:r>
            <a:r>
              <a:rPr lang="ru-RU" sz="28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  <a:endParaRPr sz="28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812446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  <a:r>
              <a:rPr lang="ru-RU" sz="28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г.Шахунья</a:t>
            </a:r>
            <a:endParaRPr lang="ru-RU" sz="2800" b="1" dirty="0" smtClean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г. Первомайск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Семеновский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Уренский</a:t>
            </a: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Володарский муниципальный округ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Краснооктябрьский муниципальный округ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Воскресенский муниципальный округ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Павловский муниципальный округ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Городецкий муниципальный округ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Лысковский</a:t>
            </a: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Кстовский</a:t>
            </a:r>
            <a:r>
              <a:rPr lang="ru-RU" sz="28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  <a:endParaRPr lang="ru-RU" sz="28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1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55775"/>
            <a:ext cx="3371215" cy="166684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28600" y="152400"/>
            <a:ext cx="10809327" cy="9989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2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выездов были выявлены </a:t>
            </a:r>
            <a:r>
              <a:rPr lang="ru-RU" sz="32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3200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endParaRPr sz="32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32" y="1572570"/>
            <a:ext cx="9982200" cy="390031"/>
          </a:xfrm>
          <a:prstGeom prst="rect">
            <a:avLst/>
          </a:prstGeom>
          <a:solidFill>
            <a:srgbClr val="D1C2B7"/>
          </a:solidFill>
          <a:ln>
            <a:solidFill>
              <a:srgbClr val="42322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управлениях образования отсутствуют анализы по реализации планов, программ работы по профилактике</a:t>
            </a:r>
            <a:endParaRPr lang="ru-RU" sz="14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32" y="2004125"/>
            <a:ext cx="9982200" cy="912564"/>
          </a:xfrm>
          <a:prstGeom prst="rect">
            <a:avLst/>
          </a:prstGeom>
          <a:solidFill>
            <a:srgbClr val="D1C2B7"/>
          </a:solidFill>
          <a:ln>
            <a:solidFill>
              <a:srgbClr val="42322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муниципалитетах слабо выстроена совместная работа по взаимодействию со специалистами системы профилактики, учреждений культуры, спорта, новых современных образовательных пространств по круглогодичному вовлечению всех несовершеннолетних, состоящих на профилактических учетах, во внеурочную и досуговую деятельность, особенно в рамках проведения летней оздоровительной кампании</a:t>
            </a:r>
            <a:endParaRPr lang="ru-RU" sz="14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221" y="2978179"/>
            <a:ext cx="9982200" cy="838200"/>
          </a:xfrm>
          <a:prstGeom prst="rect">
            <a:avLst/>
          </a:prstGeom>
          <a:solidFill>
            <a:srgbClr val="D1C2B7"/>
          </a:solidFill>
          <a:ln>
            <a:solidFill>
              <a:srgbClr val="42322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в управлениях образования отсутствуют данные об обучающихся, состоящих на различных видах учета. В документах, представляющих планирование и аналитику муниципальных систем дополнительного образования, не отражена информация о вовлечении детей из группы риска в дополнительное образование</a:t>
            </a:r>
            <a:endParaRPr lang="ru-RU" sz="14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21" y="3870777"/>
            <a:ext cx="9982200" cy="301970"/>
          </a:xfrm>
          <a:prstGeom prst="rect">
            <a:avLst/>
          </a:prstGeom>
          <a:solidFill>
            <a:srgbClr val="D1C2B7"/>
          </a:solidFill>
          <a:ln>
            <a:solidFill>
              <a:srgbClr val="42322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мероприятия на районном уровне с привлечением родительской общественности</a:t>
            </a:r>
            <a:endParaRPr lang="ru-RU" sz="14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221" y="4235634"/>
            <a:ext cx="9982200" cy="574971"/>
          </a:xfrm>
          <a:prstGeom prst="rect">
            <a:avLst/>
          </a:prstGeom>
          <a:solidFill>
            <a:srgbClr val="D1C2B7"/>
          </a:solidFill>
          <a:ln>
            <a:solidFill>
              <a:srgbClr val="42322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тематике районных методических объединений отсутствуют вопросы по профилактике негативных проявлений среди </a:t>
            </a:r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sz="14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221" y="4879511"/>
            <a:ext cx="9982200" cy="1842915"/>
          </a:xfrm>
          <a:prstGeom prst="rect">
            <a:avLst/>
          </a:prstGeom>
          <a:solidFill>
            <a:srgbClr val="D1C2B7"/>
          </a:solidFill>
          <a:ln>
            <a:solidFill>
              <a:srgbClr val="42322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 строиться работа по анализу результатов СПТ. Анализ не соответствуют алгоритму, указанному в методических рекомендациях, разработанных региональным оператором, а именно:</a:t>
            </a:r>
          </a:p>
          <a:p>
            <a:pPr algn="l">
              <a:lnSpc>
                <a:spcPts val="1680"/>
              </a:lnSpc>
            </a:pPr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слабо выстроена мотивационная работа с родителями (законными представителями) детей, состоящих на профилактических учетах по вовлечению детей в социально-психологическое тестирование;</a:t>
            </a:r>
          </a:p>
          <a:p>
            <a:pPr algn="l">
              <a:lnSpc>
                <a:spcPts val="1680"/>
              </a:lnSpc>
            </a:pPr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составляются и не проводятся дополнительные профилактические мероприятия в классах/группах, где выявлено наибольшее количество обучающихся «группы риска»;</a:t>
            </a:r>
          </a:p>
          <a:p>
            <a:pPr algn="l">
              <a:lnSpc>
                <a:spcPts val="1680"/>
              </a:lnSpc>
            </a:pPr>
            <a:r>
              <a:rPr lang="ru-RU" sz="1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образовательных организациях отсутствует или проводится некачественный анализ итогов СПТ, а со стороны управлений образования не осуществляется должным образом контроль за проведением СПТ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37556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0156991" cy="57150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458" y="1"/>
            <a:ext cx="3012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2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" y="228600"/>
            <a:ext cx="10251542" cy="5766492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458" y="1"/>
            <a:ext cx="3012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5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0"/>
            <a:ext cx="3456432" cy="685799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448800" y="0"/>
            <a:ext cx="2732632" cy="3735777"/>
          </a:xfrm>
          <a:prstGeom prst="rect">
            <a:avLst/>
          </a:prstGeom>
          <a:solidFill>
            <a:srgbClr val="42322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составляющая в </a:t>
            </a:r>
            <a:br>
              <a:rPr lang="ru-RU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</a:t>
            </a:r>
            <a:r>
              <a:rPr lang="ru-RU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Законодательстве</a:t>
            </a:r>
            <a:endParaRPr lang="ru-RU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49794" y="0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системы профилактики безнадзорности и правонарушений несовершеннолетних» </a:t>
            </a:r>
          </a:p>
          <a:p>
            <a:pPr algn="ctr"/>
            <a:r>
              <a:rPr lang="ru-RU" sz="1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24.06.1999 № 120-ФЗ </a:t>
            </a:r>
          </a:p>
          <a:p>
            <a:pPr algn="ctr"/>
            <a:r>
              <a:rPr lang="ru-RU" sz="1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27 июня 2018 г.)</a:t>
            </a:r>
            <a:endParaRPr lang="ru-RU" sz="1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6274" y="0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от 29.12.2012 № 273-ФЗ (Федеральный закон от 31 июля 2020 г. N 304-ФЗ «О внесении изменений в Федеральный закон «Об образовании в Российской Федерации» по вопросам воспитания обучающихся»)</a:t>
            </a:r>
            <a:endParaRPr lang="ru-RU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43050" y="-1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гарантиях прав ребенка в Российской Федерации» от 24.07.1998 № 124-ФЗ (ред. от 27 декабря 2018г.)</a:t>
            </a:r>
            <a:endParaRPr lang="ru-RU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-3449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</a:t>
            </a:r>
          </a:p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09.11.2022г. №809 </a:t>
            </a:r>
          </a:p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lang="ru-RU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3048" y="2282074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29.12.2010 № 436-ФЗ </a:t>
            </a:r>
          </a:p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защите детей от информации, причиняющей вред их здоровью и развитию»</a:t>
            </a:r>
            <a:endParaRPr lang="ru-RU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6274" y="2282074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</a:t>
            </a:r>
          </a:p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29 мая 2015 г. N996-р «Об утверждении Стратегии развития воспитания в Российской Федерации на период до 2025 года»</a:t>
            </a:r>
            <a:endParaRPr lang="ru-RU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40650" y="4567597"/>
            <a:ext cx="2286000" cy="2091463"/>
          </a:xfrm>
          <a:prstGeom prst="rect">
            <a:avLst/>
          </a:prstGeom>
          <a:solidFill>
            <a:srgbClr val="B0958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>
                  <a:solidFill>
                    <a:schemeClr val="tx1"/>
                  </a:solidFill>
                </a:ln>
                <a:solidFill>
                  <a:srgbClr val="9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b="1" dirty="0" smtClean="0">
                <a:ln w="0">
                  <a:solidFill>
                    <a:schemeClr val="tx1"/>
                  </a:solidFill>
                </a:ln>
                <a:solidFill>
                  <a:srgbClr val="9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«Стратегия комплексной безопасности детей в Российской Федерации </a:t>
            </a:r>
          </a:p>
          <a:p>
            <a:pPr algn="ctr"/>
            <a:r>
              <a:rPr lang="ru-RU" b="1" dirty="0" smtClean="0">
                <a:ln w="0">
                  <a:solidFill>
                    <a:schemeClr val="tx1"/>
                  </a:solidFill>
                </a:ln>
                <a:solidFill>
                  <a:srgbClr val="9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года»</a:t>
            </a:r>
            <a:endParaRPr lang="ru-RU" b="1" dirty="0">
              <a:ln w="0">
                <a:solidFill>
                  <a:schemeClr val="tx1"/>
                </a:solidFill>
              </a:ln>
              <a:solidFill>
                <a:srgbClr val="9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567597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государственной антинаркотической политики Российской Федерации до 2030 года, утвержденная Указом Президента Российской Федерации № 733 от 23.11.2020</a:t>
            </a:r>
            <a:endParaRPr lang="ru-RU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2444" y="4567597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Концепции профилактики употребления </a:t>
            </a:r>
            <a:r>
              <a:rPr lang="ru-RU" sz="1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образовательной среде на период 2021-2025 годы, утвержденный 15.06.2021 статс-секретарем - заместителем Министра просвещения Российской Федерации А.А. Корнеевым</a:t>
            </a:r>
            <a:endParaRPr lang="ru-RU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55596" y="2282074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</a:t>
            </a:r>
          </a:p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22.03.2020 № 520-р </a:t>
            </a:r>
          </a:p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Концепции развития системы профилактики безнадзорности и правонарушений несовершеннолетних на период до 2023 года»</a:t>
            </a:r>
            <a:endParaRPr lang="ru-RU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9794" y="2277195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России от 23.01.2021 №122-р «Об утверждении плана основных мероприятий, проводимый в рамках Десятилетия детства до 2027 года» - пункт VII. Безопасность детей 111</a:t>
            </a:r>
            <a:endParaRPr lang="ru-RU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5596" y="4567597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противодействия идеологии терроризма в Российской Федерации на 2019 - 2023 годы, утвержденный Указом Президента РФ от 28.12.2018 № Пр-2665</a:t>
            </a:r>
            <a:endParaRPr lang="ru-RU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76200"/>
            <a:ext cx="10430933" cy="58674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458" y="1"/>
            <a:ext cx="3012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9753600" cy="54864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9458" y="1"/>
            <a:ext cx="3012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1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7" y="76200"/>
            <a:ext cx="10295467" cy="57912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9458" y="1"/>
            <a:ext cx="3012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1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272" y="758037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0809327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sz="3600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272" y="673395"/>
            <a:ext cx="9894928" cy="6032205"/>
          </a:xfrm>
          <a:prstGeom prst="rect">
            <a:avLst/>
          </a:prstGeom>
          <a:solidFill>
            <a:srgbClr val="BCA5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работы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по профилактике асоциального поведения.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работу по межведомственному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с органами системы профилактики.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Управлениям образования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организацией работы по профилактике в общеобразовательных организациях.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районные мероприятия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проявлений среди несовершеннолетних с привлечением родительской общественности.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Обеспечить проведение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информационно-разъяснительной работы с родителями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в период каникул через размещение памяток в родительских чатах, социальных сетях.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повышение квалификации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 по обозначенным проблемам.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осуществлению контроля за посещаемостью учебных занятий обучающимися.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работу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профилактических мероприятий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выявленных проблем по результатам СПТ.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на особый контроль семьи,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дети совершили правонарушения, особенно в вечернее и ночное время.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5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0245703" cy="64008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458" y="1"/>
            <a:ext cx="3012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0"/>
            <a:ext cx="3456432" cy="685799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448800" y="0"/>
            <a:ext cx="2732632" cy="3735777"/>
          </a:xfrm>
          <a:prstGeom prst="rect">
            <a:avLst/>
          </a:prstGeom>
          <a:solidFill>
            <a:srgbClr val="42322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составляющая в </a:t>
            </a:r>
            <a:br>
              <a:rPr lang="ru-RU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</a:t>
            </a:r>
          </a:p>
          <a:p>
            <a:pPr algn="ctr"/>
            <a:r>
              <a:rPr lang="ru-RU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Законодательстве</a:t>
            </a:r>
            <a:endParaRPr lang="ru-RU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49794" y="0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Нижегородской области от 17.01.2017 № 21-р «О реализации комплекса мер по профилактике асоциального поведения среди несовершеннолетних»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26274" y="0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план основных мероприятий до 2025 года, проводимых в рамках Десятилетия детства, утвержден распоряжением Правительства Нижегородской области от 26 .03.2021 № 258-р.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43050" y="-1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Нижегородской области от 29.09.2022 №141-З «Об ограничении на территории Нижегородской области розничной продажи несовершеннолетним товаров, содержащих сжиженный углеводородный газ, и установлении запрета на вовлечение несовершеннолетних в употребление сжиженных углеводородных газов»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-3449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противодействия экстремизму в Российской Федерации до 2025 года в Нижегородской области, утвержденный распоряжением Правительства Нижегородской области от 01.12.2020 № 1344-р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3048" y="2282074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«Развитие образования в Нижегородской области», утвержденная постановлением Правительства Нижегородской области от 30.04.2014 №301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26274" y="2282074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«Комплексные меры противодействия злоупотреблению наркотиками и их незаконному обороту на территории Нижегородской области на 2022 и плановый период 2023, 2024 годы», утвержденная постановлением Правительства Нижегородской области от 22.05.2015 № 320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567597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обеспечения информационной безопасности детей, производства информационной продукции для детей и оборота информационной продукции в Нижегородской области на 2021 - 2027 годы, утвержденная постановлением Правительства Нижегородской области от 10.03.2021 № 173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22444" y="4567597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программа Нижегородской области по профилактике ВИЧ-инфекции в ключевых группах населения на 2022-2024 годы, утвержденная постановлением Правительства Нижегородской области от 01.06.2022 № 490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55596" y="2282074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«Обеспечение общественного порядка и противодействие преступности в Нижегородской области» на 2021 год и плановый период 2022 - 2023 годов», утвержденной постановлением Правительства Нижегородской области от 31.12.2014 № 981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49794" y="2277195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государственной программы «Обеспечение общественного порядка и противодействие преступности в Нижегородской области» на 2021 год и плановый период 2022—2023 годов» . Утвержден приказом департамента региональной безопасности Нижегородской области № 416−151/21 П-од от 03.06.2021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55596" y="4567597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межведомственный план мероприятий по профилактике безнадзорности и правонарушений несовершеннолетних Нижегородской области на 2020-2022 годы, утвержденный Правительством Нижегородской области от 29.05.2020 № 544-р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83582" y="4567597"/>
            <a:ext cx="2286000" cy="2091463"/>
          </a:xfrm>
          <a:prstGeom prst="rect">
            <a:avLst/>
          </a:prstGeom>
          <a:solidFill>
            <a:srgbClr val="B0958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план основных мероприятий до 2025 года, проводимых в рамках Десятилетия детства, утвержден распоряжением Правительства Нижегородской области от 28.12.2018 № 1460-р</a:t>
            </a:r>
          </a:p>
        </p:txBody>
      </p:sp>
    </p:spTree>
    <p:extLst>
      <p:ext uri="{BB962C8B-B14F-4D97-AF65-F5344CB8AC3E}">
        <p14:creationId xmlns:p14="http://schemas.microsoft.com/office/powerpoint/2010/main" val="40907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0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55775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0890"/>
            <a:ext cx="11317224" cy="98488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42322D"/>
                </a:solidFill>
              </a:rPr>
              <a:t>По данным ГУ МВД России по </a:t>
            </a:r>
            <a:br>
              <a:rPr lang="ru-RU" sz="3200" dirty="0" smtClean="0">
                <a:solidFill>
                  <a:srgbClr val="42322D"/>
                </a:solidFill>
              </a:rPr>
            </a:br>
            <a:r>
              <a:rPr lang="ru-RU" sz="3200" dirty="0" smtClean="0">
                <a:solidFill>
                  <a:srgbClr val="42322D"/>
                </a:solidFill>
              </a:rPr>
              <a:t>Нижегородской области</a:t>
            </a:r>
            <a:endParaRPr lang="ru-RU" sz="3200" dirty="0">
              <a:solidFill>
                <a:srgbClr val="42322D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894560" y="3374212"/>
            <a:ext cx="985968" cy="656820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10200" y="3389559"/>
            <a:ext cx="15718" cy="733020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10920" y="1627605"/>
            <a:ext cx="4695384" cy="1581846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11 месяцев 2022 </a:t>
            </a:r>
            <a:r>
              <a:rPr lang="ru-RU" sz="2400" b="1" dirty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dirty="0" smtClean="0">
              <a:ln>
                <a:solidFill>
                  <a:srgbClr val="42322D"/>
                </a:solidFill>
              </a:ln>
              <a:solidFill>
                <a:srgbClr val="A8500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региона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994800" y="3428999"/>
            <a:ext cx="900063" cy="609601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67730" y="4198651"/>
            <a:ext cx="2865542" cy="1600200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>
                  <a:solidFill>
                    <a:srgbClr val="42322D"/>
                  </a:solidFill>
                </a:ln>
                <a:solidFill>
                  <a:srgbClr val="843F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1,4% (с 571 до 579) зарегистрирован рост количества преступлений, совершённых несовершеннолетними различной степени тяжести</a:t>
            </a:r>
            <a:endParaRPr lang="ru-RU" sz="1600" b="1" dirty="0">
              <a:ln w="0">
                <a:solidFill>
                  <a:srgbClr val="42322D"/>
                </a:solidFill>
              </a:ln>
              <a:solidFill>
                <a:srgbClr val="843F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2623" y="4198651"/>
            <a:ext cx="2865542" cy="1600200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>
                  <a:solidFill>
                    <a:srgbClr val="42322D"/>
                  </a:solidFill>
                </a:ln>
                <a:solidFill>
                  <a:srgbClr val="843F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21,7% (с 129 до 157) увеличилось количество совершенных несовершеннолетними тяжких, особо тяжких преступлений</a:t>
            </a:r>
            <a:endParaRPr lang="ru-RU" sz="1600" b="1" dirty="0">
              <a:ln w="0">
                <a:solidFill>
                  <a:srgbClr val="42322D"/>
                </a:solidFill>
              </a:ln>
              <a:solidFill>
                <a:srgbClr val="843F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62800" y="4198651"/>
            <a:ext cx="2865542" cy="1600200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>
                  <a:solidFill>
                    <a:srgbClr val="42322D"/>
                  </a:solidFill>
                </a:ln>
                <a:solidFill>
                  <a:srgbClr val="843F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20,9% (с 172 до 208) увеличилось количество подростков-преступников, являющихся учащимися образовательных организаций региона</a:t>
            </a:r>
            <a:endParaRPr lang="ru-RU" sz="1600" b="1" dirty="0">
              <a:ln w="0">
                <a:solidFill>
                  <a:srgbClr val="42322D"/>
                </a:solidFill>
              </a:ln>
              <a:solidFill>
                <a:srgbClr val="843F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0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029969"/>
            <a:ext cx="3371215" cy="5514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36419"/>
            <a:ext cx="9525000" cy="86177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Увеличение количества преступлений</a:t>
            </a:r>
            <a:r>
              <a:rPr lang="ru-RU" sz="2800" dirty="0">
                <a:solidFill>
                  <a:srgbClr val="42322D"/>
                </a:solidFill>
              </a:rPr>
              <a:t> </a:t>
            </a:r>
            <a:r>
              <a:rPr lang="ru-RU" sz="2800" dirty="0" smtClean="0">
                <a:solidFill>
                  <a:srgbClr val="42322D"/>
                </a:solidFill>
              </a:rPr>
              <a:t>в </a:t>
            </a:r>
            <a:r>
              <a:rPr lang="ru-RU" sz="2800" dirty="0">
                <a:solidFill>
                  <a:srgbClr val="42322D"/>
                </a:solidFill>
              </a:rPr>
              <a:t>4 районах города Нижнего Новгорода и </a:t>
            </a:r>
            <a:r>
              <a:rPr lang="ru-RU" sz="2800" dirty="0" smtClean="0">
                <a:solidFill>
                  <a:srgbClr val="42322D"/>
                </a:solidFill>
              </a:rPr>
              <a:t>15 округах </a:t>
            </a:r>
            <a:r>
              <a:rPr lang="ru-RU" sz="2800" dirty="0">
                <a:solidFill>
                  <a:srgbClr val="42322D"/>
                </a:solidFill>
              </a:rPr>
              <a:t>Нижегородской области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23354"/>
              </p:ext>
            </p:extLst>
          </p:nvPr>
        </p:nvGraphicFramePr>
        <p:xfrm>
          <a:off x="685800" y="1050485"/>
          <a:ext cx="8331200" cy="5594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2628780634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3452503148"/>
                    </a:ext>
                  </a:extLst>
                </a:gridCol>
              </a:tblGrid>
              <a:tr h="4661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 до 15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Шахунья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9 до 11)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72824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Нижегородский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12 до 17)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Навашинский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5 до 8)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31542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Московский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6 до 16)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Воротынский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1 до 5)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07801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Автозаводский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29 до 43)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Вознесенский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1 до 5)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79232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Володарский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6 до 10)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26610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Семеновский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6 до 10)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7778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Выкса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7 до 11)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05683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Богородский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6 до 12)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96781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Арзамас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11 до 19)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87642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Заволжье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0 до 16)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72561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Саров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5 до 33)</a:t>
                      </a: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47538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г.Дзержинск </a:t>
                      </a: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78 до 86)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9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0"/>
            <a:ext cx="3456432" cy="6857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381000"/>
            <a:ext cx="9220200" cy="1464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2322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 преступлений, совершенных учащимися образовательных организаций на </a:t>
            </a:r>
            <a:r>
              <a:rPr lang="ru-RU" sz="3200" b="1" dirty="0" smtClean="0">
                <a:solidFill>
                  <a:srgbClr val="9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20,9%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172 до 208)</a:t>
            </a:r>
            <a:endParaRPr lang="ru-RU" sz="2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7200" y="2683510"/>
            <a:ext cx="5867400" cy="745490"/>
          </a:xfrm>
          <a:prstGeom prst="rect">
            <a:avLst/>
          </a:prstGeom>
          <a:solidFill>
            <a:srgbClr val="B2B2B2"/>
          </a:solidFill>
          <a:ln>
            <a:solidFill>
              <a:srgbClr val="42322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0.00 до 8.00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 увеличилось число преступлений на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8,9%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 45 до 49)</a:t>
            </a:r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769" y="2438400"/>
            <a:ext cx="2997676" cy="3505200"/>
          </a:xfrm>
          <a:prstGeom prst="rect">
            <a:avLst/>
          </a:prstGeom>
          <a:solidFill>
            <a:srgbClr val="B2B2B2"/>
          </a:solidFill>
          <a:ln>
            <a:solidFill>
              <a:srgbClr val="42322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времени совершения преступлений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00400" y="3056255"/>
            <a:ext cx="974155" cy="0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67200" y="3685890"/>
            <a:ext cx="5867400" cy="745490"/>
          </a:xfrm>
          <a:prstGeom prst="rect">
            <a:avLst/>
          </a:prstGeom>
          <a:solidFill>
            <a:srgbClr val="B2B2B2"/>
          </a:solidFill>
          <a:ln>
            <a:solidFill>
              <a:srgbClr val="42322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8.00 до 14.00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 увеличилось число преступлений на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 79 до 81)</a:t>
            </a:r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164960" y="4058635"/>
            <a:ext cx="974155" cy="0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00398" y="5067598"/>
            <a:ext cx="974155" cy="0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267200" y="4724400"/>
            <a:ext cx="5867400" cy="745490"/>
          </a:xfrm>
          <a:prstGeom prst="rect">
            <a:avLst/>
          </a:prstGeom>
          <a:solidFill>
            <a:srgbClr val="B2B2B2"/>
          </a:solidFill>
          <a:ln>
            <a:solidFill>
              <a:srgbClr val="42322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14.00 до 20.00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 увеличилось число преступлений на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2,2%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 136 до 139)</a:t>
            </a:r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753599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</a:t>
            </a:r>
            <a:r>
              <a:rPr lang="ru-RU" dirty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совершенные детьми и подростками, которые получили широкую огласку в средствах массой </a:t>
            </a:r>
            <a:r>
              <a:rPr lang="ru-RU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</a:t>
            </a:r>
            <a:endParaRPr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52600"/>
            <a:ext cx="967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нападения обучающихся на образовательные организации области (</a:t>
            </a:r>
            <a:r>
              <a:rPr lang="ru-RU" sz="24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Канавинский</a:t>
            </a: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г. Н. Новгорода)</a:t>
            </a:r>
          </a:p>
          <a:p>
            <a:endParaRPr lang="ru-RU" sz="2400" b="1" dirty="0" smtClean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жестокие драки между подростками, в которых участвуют как мальчики, так и девочки (</a:t>
            </a:r>
            <a:r>
              <a:rPr lang="ru-RU" sz="24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Балахнинский</a:t>
            </a: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</a:t>
            </a:r>
            <a:r>
              <a:rPr lang="ru-RU" sz="24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Дальнеконстантиновский</a:t>
            </a: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округ)</a:t>
            </a:r>
          </a:p>
          <a:p>
            <a:endParaRPr lang="ru-RU" sz="2400" b="1" dirty="0" smtClean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избиение подростками инвалида, убийство подростками инвалида (</a:t>
            </a:r>
            <a:r>
              <a:rPr lang="ru-RU" sz="24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Уренский</a:t>
            </a: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Городецкий муниципальный округ)</a:t>
            </a:r>
          </a:p>
          <a:p>
            <a:endParaRPr lang="ru-RU" sz="2400" b="1" dirty="0" smtClean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убийство своего сверстника (</a:t>
            </a:r>
            <a:r>
              <a:rPr lang="ru-RU" sz="2400" b="1" dirty="0" err="1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Канавинский</a:t>
            </a:r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r>
              <a:rPr lang="ru-RU" sz="2400" b="1" dirty="0" smtClean="0">
                <a:solidFill>
                  <a:srgbClr val="423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Н. Новгорода)</a:t>
            </a:r>
          </a:p>
          <a:p>
            <a:endParaRPr lang="ru-RU" sz="2400" b="1" dirty="0">
              <a:solidFill>
                <a:srgbClr val="423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568" y="0"/>
            <a:ext cx="3456432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55775"/>
            <a:ext cx="3371215" cy="424180"/>
          </a:xfrm>
          <a:custGeom>
            <a:avLst/>
            <a:gdLst/>
            <a:ahLst/>
            <a:cxnLst/>
            <a:rect l="l" t="t" r="r" b="b"/>
            <a:pathLst>
              <a:path w="3371215" h="424180">
                <a:moveTo>
                  <a:pt x="3371088" y="0"/>
                </a:moveTo>
                <a:lnTo>
                  <a:pt x="0" y="0"/>
                </a:lnTo>
                <a:lnTo>
                  <a:pt x="0" y="423672"/>
                </a:lnTo>
                <a:lnTo>
                  <a:pt x="3371088" y="0"/>
                </a:lnTo>
                <a:close/>
              </a:path>
            </a:pathLst>
          </a:custGeom>
          <a:solidFill>
            <a:srgbClr val="AF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432" y="84407"/>
            <a:ext cx="11317224" cy="110799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42322D"/>
                </a:solidFill>
              </a:rPr>
              <a:t>По оперативным данным </a:t>
            </a:r>
            <a:r>
              <a:rPr lang="ru-RU" sz="3600" dirty="0" smtClean="0">
                <a:solidFill>
                  <a:srgbClr val="42322D"/>
                </a:solidFill>
              </a:rPr>
              <a:t/>
            </a:r>
            <a:br>
              <a:rPr lang="ru-RU" sz="3600" dirty="0" smtClean="0">
                <a:solidFill>
                  <a:srgbClr val="42322D"/>
                </a:solidFill>
              </a:rPr>
            </a:br>
            <a:r>
              <a:rPr lang="ru-RU" sz="3600" dirty="0" smtClean="0">
                <a:solidFill>
                  <a:srgbClr val="42322D"/>
                </a:solidFill>
              </a:rPr>
              <a:t>медицинских организаций</a:t>
            </a:r>
            <a:endParaRPr lang="ru-RU" sz="3600" dirty="0">
              <a:solidFill>
                <a:srgbClr val="42322D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437078" y="3428999"/>
            <a:ext cx="985968" cy="656820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50702" y="3372612"/>
            <a:ext cx="970399" cy="713207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8108" y="1613831"/>
            <a:ext cx="3384515" cy="1581846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2022 </a:t>
            </a:r>
            <a:r>
              <a:rPr lang="ru-RU" sz="2400" b="1" dirty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dirty="0" smtClean="0">
              <a:ln>
                <a:solidFill>
                  <a:srgbClr val="42322D"/>
                </a:solidFill>
              </a:ln>
              <a:solidFill>
                <a:srgbClr val="A8500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региона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199658" y="3443806"/>
            <a:ext cx="900063" cy="609601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4043" y="4178870"/>
            <a:ext cx="2364357" cy="1231330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>
                  <a:solidFill>
                    <a:srgbClr val="9A0000"/>
                  </a:solidFill>
                </a:ln>
                <a:solidFill>
                  <a:srgbClr val="9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2000" b="1" dirty="0" smtClean="0">
                <a:ln w="0">
                  <a:solidFill>
                    <a:srgbClr val="42322D"/>
                  </a:solidFill>
                </a:ln>
                <a:solidFill>
                  <a:srgbClr val="843F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незавершенных суицидальных попыток </a:t>
            </a:r>
            <a:endParaRPr lang="ru-RU" sz="2000" b="1" dirty="0">
              <a:ln w="0">
                <a:solidFill>
                  <a:srgbClr val="42322D"/>
                </a:solidFill>
              </a:ln>
              <a:solidFill>
                <a:srgbClr val="843F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7014" y="4178870"/>
            <a:ext cx="2631217" cy="1231330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>
                  <a:solidFill>
                    <a:srgbClr val="9A0000"/>
                  </a:solidFill>
                </a:ln>
                <a:solidFill>
                  <a:srgbClr val="9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n w="0">
                  <a:solidFill>
                    <a:srgbClr val="42322D"/>
                  </a:solidFill>
                </a:ln>
                <a:solidFill>
                  <a:srgbClr val="843F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завершенных суицидов среди несовершеннолетних</a:t>
            </a:r>
            <a:endParaRPr lang="ru-RU" sz="2000" b="1" dirty="0">
              <a:ln w="0">
                <a:solidFill>
                  <a:srgbClr val="42322D"/>
                </a:solidFill>
              </a:ln>
              <a:solidFill>
                <a:srgbClr val="843F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1864" y="1613831"/>
            <a:ext cx="3306519" cy="1581846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2021 </a:t>
            </a:r>
            <a:r>
              <a:rPr lang="ru-RU" sz="2400" b="1" dirty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dirty="0" smtClean="0">
              <a:ln>
                <a:solidFill>
                  <a:srgbClr val="42322D"/>
                </a:solidFill>
              </a:ln>
              <a:solidFill>
                <a:srgbClr val="A8500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n>
                  <a:solidFill>
                    <a:srgbClr val="42322D"/>
                  </a:solidFill>
                </a:ln>
                <a:solidFill>
                  <a:srgbClr val="A850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региона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937739" y="3443806"/>
            <a:ext cx="900063" cy="609601"/>
          </a:xfrm>
          <a:prstGeom prst="straightConnector1">
            <a:avLst/>
          </a:prstGeom>
          <a:ln w="38100">
            <a:solidFill>
              <a:srgbClr val="42322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541011" y="4178870"/>
            <a:ext cx="2364357" cy="1231330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>
                  <a:solidFill>
                    <a:srgbClr val="9A0000"/>
                  </a:solidFill>
                </a:ln>
                <a:solidFill>
                  <a:srgbClr val="9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ru-RU" sz="2000" b="1" dirty="0" smtClean="0">
                <a:ln w="0">
                  <a:solidFill>
                    <a:srgbClr val="42322D"/>
                  </a:solidFill>
                </a:ln>
                <a:solidFill>
                  <a:srgbClr val="843F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случая незавершенных суицидальных попыток </a:t>
            </a:r>
            <a:endParaRPr lang="ru-RU" sz="2000" b="1" dirty="0">
              <a:ln w="0">
                <a:solidFill>
                  <a:srgbClr val="42322D"/>
                </a:solidFill>
              </a:ln>
              <a:solidFill>
                <a:srgbClr val="843F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17502" y="4178870"/>
            <a:ext cx="2735082" cy="1231330"/>
          </a:xfrm>
          <a:prstGeom prst="rect">
            <a:avLst/>
          </a:prstGeom>
          <a:ln>
            <a:solidFill>
              <a:srgbClr val="4232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>
                  <a:solidFill>
                    <a:srgbClr val="9A0000"/>
                  </a:solidFill>
                </a:ln>
                <a:solidFill>
                  <a:srgbClr val="9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b="1" dirty="0" smtClean="0">
                <a:ln w="0">
                  <a:solidFill>
                    <a:srgbClr val="42322D"/>
                  </a:solidFill>
                </a:ln>
                <a:solidFill>
                  <a:srgbClr val="843F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завершенных суицидов среди несовершеннолетних</a:t>
            </a:r>
            <a:endParaRPr lang="ru-RU" sz="2000" b="1" dirty="0">
              <a:ln w="0">
                <a:solidFill>
                  <a:srgbClr val="42322D"/>
                </a:solidFill>
              </a:ln>
              <a:solidFill>
                <a:srgbClr val="843F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2017</Words>
  <Application>Microsoft Office PowerPoint</Application>
  <PresentationFormat>Широкоэкранный</PresentationFormat>
  <Paragraphs>210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Bahnschrift SemiBold</vt:lpstr>
      <vt:lpstr>Bahnschrift</vt:lpstr>
      <vt:lpstr>Times New Roman</vt:lpstr>
      <vt:lpstr>Calibri</vt:lpstr>
      <vt:lpstr>Wingdings</vt:lpstr>
      <vt:lpstr>Office Theme</vt:lpstr>
      <vt:lpstr>Актуальность системной работы по профилактике негативных проявлений среди несовершеннолетних</vt:lpstr>
      <vt:lpstr>Презентация PowerPoint</vt:lpstr>
      <vt:lpstr>Презентация PowerPoint</vt:lpstr>
      <vt:lpstr>Презентация PowerPoint</vt:lpstr>
      <vt:lpstr>По данным ГУ МВД России по  Нижегородской области</vt:lpstr>
      <vt:lpstr>Увеличение количества преступлений в 4 районах города Нижнего Новгорода и 15 округах Нижегородской области</vt:lpstr>
      <vt:lpstr>Презентация PowerPoint</vt:lpstr>
      <vt:lpstr>Резонансные случаи, совершенные детьми и подростками, которые получили широкую огласку в средствах массой информации:</vt:lpstr>
      <vt:lpstr>По оперативным данным  медицинских организаций</vt:lpstr>
      <vt:lpstr>С целью оперативной отработки резонансных и суицидальных случаев и доведения своевременно информации министерством образования разработан  проект приказ «Об утверждении порядка действий по резонансный случаям, в том числе завершенным и незавершенным суицидам обучающихся образовательных организаций Нижегородской области».  Региональным координатором за отработку резонансных случаев назначен Центр психолого-педагогической, медицинской и социальной помощи.</vt:lpstr>
      <vt:lpstr>Регламентирующие документы по СПТ</vt:lpstr>
      <vt:lpstr>Социально-психологическое тестирование</vt:lpstr>
      <vt:lpstr>Социально-психологическое тестирование</vt:lpstr>
      <vt:lpstr>Презентация PowerPoint</vt:lpstr>
      <vt:lpstr>Программный комплекс АРМ БОС </vt:lpstr>
      <vt:lpstr>С целью изучения деятельности органов, осуществляющих управление в сфере образования в августе 2022 года министерством образования осуществлены выезды в:</vt:lpstr>
      <vt:lpstr>По итогам выездов были выявлены  следующие проблемы: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Алиса Б. Александрова</dc:creator>
  <cp:lastModifiedBy>ГБУДО НО ЦППМСП</cp:lastModifiedBy>
  <cp:revision>145</cp:revision>
  <dcterms:created xsi:type="dcterms:W3CDTF">2022-05-08T06:06:15Z</dcterms:created>
  <dcterms:modified xsi:type="dcterms:W3CDTF">2022-12-22T08:24:03Z</dcterms:modified>
</cp:coreProperties>
</file>